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59" r:id="rId6"/>
    <p:sldId id="264" r:id="rId7"/>
    <p:sldId id="263" r:id="rId8"/>
    <p:sldId id="269" r:id="rId9"/>
    <p:sldId id="266" r:id="rId10"/>
    <p:sldId id="265" r:id="rId11"/>
  </p:sldIdLst>
  <p:sldSz cx="6858000" cy="9906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611" autoAdjust="0"/>
    <p:restoredTop sz="94660"/>
  </p:normalViewPr>
  <p:slideViewPr>
    <p:cSldViewPr>
      <p:cViewPr>
        <p:scale>
          <a:sx n="70" d="100"/>
          <a:sy n="70" d="100"/>
        </p:scale>
        <p:origin x="-1032" y="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7C30E-D78E-4013-B52C-9CBB317927BC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EEC1-C659-4386-B4CC-E99DB2EAA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D12F-80A8-4E24-9FFD-0AC7022D78C4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ED08-5F3F-48E5-AF11-0525FC47D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AD34-30E0-4850-85C3-8F5A70353B4E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66FE-48C9-4EB2-AFB5-AE2FE0001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D986-5254-4A22-8CA1-EEF0F9993BC6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9426-5AC8-4E44-B63A-EB14026DA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F4DE-7A19-434A-9002-1F482FA2BDE8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F9B0-C767-4E16-BF13-713EC3FA3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EBB4-74DE-41A1-8830-BF1B08820EEA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09B5-7B3E-456F-BCAC-30C9876D7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58E5-01CE-4DB9-9CB3-2451DEC331D5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F5F6-594C-4993-A4FE-F544B23CA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2177-BF9B-4CCD-B763-EFEEC74A7790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08A5-60B2-4CAC-8E4A-7D1B96227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8F2E-DE68-4774-8492-02C54B1A330E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3D98-0E3C-44FF-AFB4-271EFF2CB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E223-0D77-421E-8F4D-FBEAE4E76E8C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3E1C-71C3-4BEE-B327-0F4734EC5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7A1A-30D0-4046-B76D-06D72261F46D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3983-750D-42D6-9434-4576E7EE7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76C7B4-D72D-47BE-A899-45FF33154453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69C46A-A80C-445C-B4F6-8718ED870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73875" cy="9906000"/>
          </a:xfrm>
          <a:prstGeom prst="rect">
            <a:avLst/>
          </a:prstGeom>
          <a:solidFill>
            <a:srgbClr val="29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3315" name="Picture 4" descr="D:\morskie_obitateli2\JPG\8.jpg"/>
          <p:cNvPicPr>
            <a:picLocks noChangeAspect="1" noChangeArrowheads="1"/>
          </p:cNvPicPr>
          <p:nvPr/>
        </p:nvPicPr>
        <p:blipFill>
          <a:blip r:embed="rId2"/>
          <a:srcRect l="9724" r="9029" b="24162"/>
          <a:stretch>
            <a:fillRect/>
          </a:stretch>
        </p:blipFill>
        <p:spPr bwMode="auto">
          <a:xfrm>
            <a:off x="77788" y="5167313"/>
            <a:ext cx="24225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noFill/>
          <a:ln w="28575">
            <a:solidFill>
              <a:srgbClr val="1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100" b="1">
              <a:solidFill>
                <a:srgbClr val="108BB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>
              <a:solidFill>
                <a:srgbClr val="108BB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108B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детский сад №4 «Родничок»</a:t>
            </a:r>
          </a:p>
          <a:p>
            <a:pPr algn="ctr"/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Сказочный островок»</a:t>
            </a:r>
            <a:endParaRPr lang="ru-RU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 благоустройству территории </a:t>
            </a: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участка группы №15  «Белочка»</a:t>
            </a:r>
          </a:p>
          <a:p>
            <a:pPr algn="ctr">
              <a:lnSpc>
                <a:spcPct val="114000"/>
              </a:lnSpc>
            </a:pPr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4000"/>
              </a:lnSpc>
            </a:pP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Ответственные: </a:t>
            </a:r>
          </a:p>
          <a:p>
            <a:pPr algn="r">
              <a:lnSpc>
                <a:spcPct val="114000"/>
              </a:lnSpc>
            </a:pPr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 группы №15 «Белочка»</a:t>
            </a:r>
          </a:p>
          <a:p>
            <a:pPr algn="r">
              <a:lnSpc>
                <a:spcPct val="114000"/>
              </a:lnSpc>
            </a:pPr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Алиева Д.М, Ишдавлетова Г.С., Мурзина Г.Р.</a:t>
            </a:r>
          </a:p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13317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3"/>
          <a:srcRect t="62759" b="10156"/>
          <a:stretch>
            <a:fillRect/>
          </a:stretch>
        </p:blipFill>
        <p:spPr bwMode="auto">
          <a:xfrm>
            <a:off x="-33338" y="8104188"/>
            <a:ext cx="6819901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3"/>
          <a:srcRect t="37759" b="37241"/>
          <a:stretch>
            <a:fillRect/>
          </a:stretch>
        </p:blipFill>
        <p:spPr bwMode="auto">
          <a:xfrm>
            <a:off x="1588" y="8851900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https://portal.iv-edu.ru/dep/mouolegrn/mbdou_solnishko/DocLib/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09688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73875" cy="9906000"/>
          </a:xfrm>
          <a:prstGeom prst="rect">
            <a:avLst/>
          </a:prstGeom>
          <a:solidFill>
            <a:srgbClr val="29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556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7096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pPr marL="273050" indent="7096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благоустройства помог решить задачи эстетического, нравственного и физического воспитания детей через знакомство с окружающим растительным миром; создать комфортные условия для прогулок детей. А также позволил осуществить активизацию творческого потенциала по созданию благоприятных условий для пребывания детей в дошкольном учреждении. </a:t>
            </a:r>
          </a:p>
          <a:p>
            <a:pPr marL="273050" indent="7096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 и педагоги, объединив усилия, создали для детей интересную среду, позволяющую играть, отдыхать, заниматься спортом, познавательной деятельностью.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noFill/>
          <a:ln w="28575">
            <a:solidFill>
              <a:srgbClr val="1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37759" b="37241"/>
          <a:stretch>
            <a:fillRect/>
          </a:stretch>
        </p:blipFill>
        <p:spPr bwMode="auto">
          <a:xfrm>
            <a:off x="1588" y="8851900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" descr="D:\morskie_obitateli2\JPG\1.jpg"/>
          <p:cNvPicPr>
            <a:picLocks noChangeAspect="1" noChangeArrowheads="1"/>
          </p:cNvPicPr>
          <p:nvPr/>
        </p:nvPicPr>
        <p:blipFill>
          <a:blip r:embed="rId3"/>
          <a:srcRect t="18040" b="26622"/>
          <a:stretch>
            <a:fillRect/>
          </a:stretch>
        </p:blipFill>
        <p:spPr bwMode="auto">
          <a:xfrm>
            <a:off x="1674813" y="6024563"/>
            <a:ext cx="3468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62759" b="10156"/>
          <a:stretch>
            <a:fillRect/>
          </a:stretch>
        </p:blipFill>
        <p:spPr bwMode="auto">
          <a:xfrm>
            <a:off x="-33338" y="8104188"/>
            <a:ext cx="6819901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73875" cy="9906000"/>
          </a:xfrm>
          <a:prstGeom prst="rect">
            <a:avLst/>
          </a:prstGeom>
          <a:solidFill>
            <a:srgbClr val="29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339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37759" b="37241"/>
          <a:stretch>
            <a:fillRect/>
          </a:stretch>
        </p:blipFill>
        <p:spPr bwMode="auto">
          <a:xfrm>
            <a:off x="1588" y="8851900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D:\morskie_obitateli2\JPG\2.jpg"/>
          <p:cNvPicPr>
            <a:picLocks noChangeAspect="1" noChangeArrowheads="1"/>
          </p:cNvPicPr>
          <p:nvPr/>
        </p:nvPicPr>
        <p:blipFill>
          <a:blip r:embed="rId3"/>
          <a:srcRect t="17360" b="28632"/>
          <a:stretch>
            <a:fillRect/>
          </a:stretch>
        </p:blipFill>
        <p:spPr bwMode="auto">
          <a:xfrm rot="21285406" flipH="1">
            <a:off x="2101850" y="6303963"/>
            <a:ext cx="30861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62759" b="10156"/>
          <a:stretch>
            <a:fillRect/>
          </a:stretch>
        </p:blipFill>
        <p:spPr bwMode="auto">
          <a:xfrm>
            <a:off x="-33338" y="8104188"/>
            <a:ext cx="6819901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noFill/>
          <a:ln w="28575">
            <a:solidFill>
              <a:srgbClr val="1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8425"/>
            <a:endParaRPr lang="ru-RU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425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8425" algn="just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Благоустройство территории участка группы «Белочка» через создание развивающего пространства для детей дошкольного возраста.</a:t>
            </a:r>
          </a:p>
          <a:p>
            <a:pPr marL="98425" algn="just"/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425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8425" algn="just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Создание развивающего пространства  для самостоятельной деятельности детей дошкольного возраста.</a:t>
            </a:r>
          </a:p>
          <a:p>
            <a:pPr marL="98425" algn="just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Улучшение экологического и эстетического состояния территории участка ДОУ.</a:t>
            </a:r>
          </a:p>
          <a:p>
            <a:pPr marL="98425" algn="just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Повышение функциональности оборудования на участке.</a:t>
            </a:r>
          </a:p>
          <a:p>
            <a:pPr marL="98425" algn="just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Привлечение родителей воспитанников к работе по улучшению состояния территории участка.</a:t>
            </a:r>
          </a:p>
          <a:p>
            <a:pPr marL="98425" algn="just"/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73875" cy="9906000"/>
          </a:xfrm>
          <a:prstGeom prst="rect">
            <a:avLst/>
          </a:prstGeom>
          <a:solidFill>
            <a:srgbClr val="29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363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37759" b="37241"/>
          <a:stretch>
            <a:fillRect/>
          </a:stretch>
        </p:blipFill>
        <p:spPr bwMode="auto">
          <a:xfrm>
            <a:off x="1588" y="8851900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D:\morskie_obitateli2\JPG\5.jpg"/>
          <p:cNvPicPr>
            <a:picLocks noChangeAspect="1" noChangeArrowheads="1"/>
          </p:cNvPicPr>
          <p:nvPr/>
        </p:nvPicPr>
        <p:blipFill>
          <a:blip r:embed="rId3"/>
          <a:srcRect t="13245" b="18604"/>
          <a:stretch>
            <a:fillRect/>
          </a:stretch>
        </p:blipFill>
        <p:spPr bwMode="auto">
          <a:xfrm>
            <a:off x="2428875" y="5667375"/>
            <a:ext cx="296703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noFill/>
          <a:ln w="28575">
            <a:solidFill>
              <a:srgbClr val="1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720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pPr marL="177800" indent="4445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условий для охраны и укрепления здоровья детей;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4445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территории ДОУ экологически благоприятной среды;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4445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группового участка,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клумбы;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4445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условий для отдыха, занятий спортом, игры и экспериментирования детей;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4445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гармоничное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разных видов отношения детей к природе (природоохранного, гуманного, эстетического, познавательного);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4445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удовлетворенность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деятельностью дошкольного учреждения со стороны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родителей и воспитанников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62759" b="10156"/>
          <a:stretch>
            <a:fillRect/>
          </a:stretch>
        </p:blipFill>
        <p:spPr bwMode="auto">
          <a:xfrm>
            <a:off x="-33338" y="8104188"/>
            <a:ext cx="6819901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73875" cy="9906000"/>
          </a:xfrm>
          <a:prstGeom prst="rect">
            <a:avLst/>
          </a:prstGeom>
          <a:solidFill>
            <a:srgbClr val="29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6387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37759" b="37241"/>
          <a:stretch>
            <a:fillRect/>
          </a:stretch>
        </p:blipFill>
        <p:spPr bwMode="auto">
          <a:xfrm>
            <a:off x="1588" y="8851900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D:\morskie_obitateli4\jpg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450" y="6251575"/>
            <a:ext cx="341788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62759" b="10156"/>
          <a:stretch>
            <a:fillRect/>
          </a:stretch>
        </p:blipFill>
        <p:spPr bwMode="auto">
          <a:xfrm>
            <a:off x="-33338" y="8104188"/>
            <a:ext cx="6819901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noFill/>
          <a:ln w="28575">
            <a:solidFill>
              <a:srgbClr val="1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804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проекта: 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7800" indent="3540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 группы №15 «Белочка»;</a:t>
            </a:r>
          </a:p>
          <a:p>
            <a:pPr marL="177800" indent="3540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оспитанники группы №15 «Белочка»;</a:t>
            </a:r>
          </a:p>
          <a:p>
            <a:pPr marL="177800" indent="3540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 воспитанников группы №15 «Белочка».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804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7800" indent="3540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3540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804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по продолжительности: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7800" indent="3540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долгосрочный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804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проведения проекта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7800" indent="3540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месяцев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(май-сентябрь 2017г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)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73875" cy="9906000"/>
          </a:xfrm>
          <a:prstGeom prst="rect">
            <a:avLst/>
          </a:prstGeom>
          <a:solidFill>
            <a:srgbClr val="29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7411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37759" b="37241"/>
          <a:stretch>
            <a:fillRect/>
          </a:stretch>
        </p:blipFill>
        <p:spPr bwMode="auto">
          <a:xfrm>
            <a:off x="1588" y="8851900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noFill/>
          <a:ln w="28575">
            <a:solidFill>
              <a:srgbClr val="1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осуществления деятельности:</a:t>
            </a:r>
          </a:p>
          <a:p>
            <a:pPr marL="317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6270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Ι. Подготовительный этап: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6828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постановка целей и задач;</a:t>
            </a:r>
          </a:p>
          <a:p>
            <a:pPr marL="173038" indent="26828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анализ состояния участка группы №15 «Белочка»; </a:t>
            </a:r>
          </a:p>
          <a:p>
            <a:pPr marL="173038" indent="26828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создание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план-схемы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участка и дизайн по его облагораживанию;</a:t>
            </a:r>
          </a:p>
          <a:p>
            <a:pPr marL="173038" indent="26828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привлечение родителей к оформлению участка;</a:t>
            </a:r>
          </a:p>
          <a:p>
            <a:pPr marL="173038" indent="26828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сбор необходимый бросовый материал для изготовления малых форм и выносного материала (пластиковые бутылки, шины, шишки, ракушки и т.д.);</a:t>
            </a:r>
          </a:p>
          <a:p>
            <a:pPr marL="173038" indent="26828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приобретение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семян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посадки цветов.</a:t>
            </a:r>
          </a:p>
        </p:txBody>
      </p:sp>
      <p:pic>
        <p:nvPicPr>
          <p:cNvPr id="17413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62759" b="10156"/>
          <a:stretch>
            <a:fillRect/>
          </a:stretch>
        </p:blipFill>
        <p:spPr bwMode="auto">
          <a:xfrm>
            <a:off x="-33338" y="8104188"/>
            <a:ext cx="6819901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73875" cy="9906000"/>
          </a:xfrm>
          <a:prstGeom prst="rect">
            <a:avLst/>
          </a:prstGeom>
          <a:solidFill>
            <a:srgbClr val="29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схемы участка группы №15 «Белочка»</a:t>
            </a:r>
          </a:p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noFill/>
          <a:ln w="28575">
            <a:solidFill>
              <a:srgbClr val="1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37759" b="37241"/>
          <a:stretch>
            <a:fillRect/>
          </a:stretch>
        </p:blipFill>
        <p:spPr bwMode="auto">
          <a:xfrm>
            <a:off x="1588" y="8851900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62759" b="10156"/>
          <a:stretch>
            <a:fillRect/>
          </a:stretch>
        </p:blipFill>
        <p:spPr bwMode="auto">
          <a:xfrm>
            <a:off x="-33338" y="8104188"/>
            <a:ext cx="6819901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 descr="Снимо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238250"/>
            <a:ext cx="63881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73875" cy="9906000"/>
          </a:xfrm>
          <a:prstGeom prst="rect">
            <a:avLst/>
          </a:prstGeom>
          <a:solidFill>
            <a:srgbClr val="29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noFill/>
          <a:ln w="28575">
            <a:solidFill>
              <a:srgbClr val="1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17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6286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ΙΙ.Основной этап:</a:t>
            </a:r>
          </a:p>
          <a:p>
            <a:pPr marL="176213" indent="6286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посадка цветов на клумбе «Морская звезда»;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пополнение песочницы песком;</a:t>
            </a:r>
          </a:p>
          <a:p>
            <a:pPr marL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ремонт имеющихся объектов;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установка крышек на песочницы.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ремонт и окрашивание скамеек и песочницы;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участие в конкурсе по благоустройству территории;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уход за цветами на клумбе;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опытно-экспериментальная деятельность «Пшеница».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37759" b="37241"/>
          <a:stretch>
            <a:fillRect/>
          </a:stretch>
        </p:blipFill>
        <p:spPr bwMode="auto">
          <a:xfrm>
            <a:off x="1588" y="8851900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https://pp.userapi.com/c638730/v638730530/572d1/BcxD-Oi6MI4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14651" t="21516" r="21098" b="5495"/>
          <a:stretch>
            <a:fillRect/>
          </a:stretch>
        </p:blipFill>
        <p:spPr bwMode="auto">
          <a:xfrm>
            <a:off x="2428875" y="5024438"/>
            <a:ext cx="242887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62759" b="10156"/>
          <a:stretch>
            <a:fillRect/>
          </a:stretch>
        </p:blipFill>
        <p:spPr bwMode="auto">
          <a:xfrm>
            <a:off x="-33338" y="8104188"/>
            <a:ext cx="6819901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73875" cy="9906000"/>
          </a:xfrm>
          <a:prstGeom prst="rect">
            <a:avLst/>
          </a:prstGeom>
          <a:solidFill>
            <a:srgbClr val="29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Привлечение родителей к посадке цветов</a:t>
            </a:r>
          </a:p>
          <a:p>
            <a:pPr algn="ctr"/>
            <a:endParaRPr lang="ru-RU" sz="24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Опытно-экспериментальная деятельность «Пшеница»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noFill/>
          <a:ln w="28575">
            <a:solidFill>
              <a:srgbClr val="1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37759" b="37241"/>
          <a:stretch>
            <a:fillRect/>
          </a:stretch>
        </p:blipFill>
        <p:spPr bwMode="auto">
          <a:xfrm>
            <a:off x="1588" y="8851900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62759" b="10156"/>
          <a:stretch>
            <a:fillRect/>
          </a:stretch>
        </p:blipFill>
        <p:spPr bwMode="auto">
          <a:xfrm>
            <a:off x="-33338" y="8104188"/>
            <a:ext cx="6819901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G:\DCIM\100CANON\IMG_6062.JPG"/>
          <p:cNvPicPr>
            <a:picLocks noChangeAspect="1" noChangeArrowheads="1"/>
          </p:cNvPicPr>
          <p:nvPr/>
        </p:nvPicPr>
        <p:blipFill>
          <a:blip r:embed="rId3"/>
          <a:srcRect l="6410" t="17308" r="12885"/>
          <a:stretch>
            <a:fillRect/>
          </a:stretch>
        </p:blipFill>
        <p:spPr bwMode="auto">
          <a:xfrm>
            <a:off x="1071563" y="952500"/>
            <a:ext cx="478631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https://pp.userapi.com/c639126/v639126185/35393/OEv6ZfmVqDY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t="22672" r="14638"/>
          <a:stretch>
            <a:fillRect/>
          </a:stretch>
        </p:blipFill>
        <p:spPr bwMode="auto">
          <a:xfrm>
            <a:off x="1071563" y="4987925"/>
            <a:ext cx="478631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73875" cy="9906000"/>
          </a:xfrm>
          <a:prstGeom prst="rect">
            <a:avLst/>
          </a:prstGeom>
          <a:solidFill>
            <a:srgbClr val="29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95313"/>
            <a:ext cx="6858000" cy="8874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indent="9017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8048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ΙΙΙ. Заключительный этап:</a:t>
            </a:r>
          </a:p>
          <a:p>
            <a:pPr marL="273050" algn="just" fontAlgn="auto">
              <a:spcBef>
                <a:spcPts val="0"/>
              </a:spcBef>
              <a:spcAft>
                <a:spcPts val="0"/>
              </a:spcAft>
              <a:tabLst>
                <a:tab pos="2865438" algn="l"/>
              </a:tabLst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53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материала к конкурсу по благоустройству участков;</a:t>
            </a:r>
          </a:p>
          <a:p>
            <a:pPr marL="177800" indent="5461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презентации проекта к родительскому собранию «Сказочный островок»;</a:t>
            </a:r>
          </a:p>
          <a:p>
            <a:pPr marL="273050" indent="5318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видеоролика на родительском собрании по итогам работы над проектом.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5938"/>
            <a:ext cx="6858000" cy="8874125"/>
          </a:xfrm>
          <a:prstGeom prst="rect">
            <a:avLst/>
          </a:prstGeom>
          <a:noFill/>
          <a:ln w="28575">
            <a:solidFill>
              <a:srgbClr val="18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37759" b="37241"/>
          <a:stretch>
            <a:fillRect/>
          </a:stretch>
        </p:blipFill>
        <p:spPr bwMode="auto">
          <a:xfrm>
            <a:off x="1588" y="8851900"/>
            <a:ext cx="683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https://cdn.pixabay.com/photo/2014/03/24/17/19/water-295397_960_720.png"/>
          <p:cNvPicPr>
            <a:picLocks noChangeAspect="1" noChangeArrowheads="1"/>
          </p:cNvPicPr>
          <p:nvPr/>
        </p:nvPicPr>
        <p:blipFill>
          <a:blip r:embed="rId2"/>
          <a:srcRect t="62759" b="10156"/>
          <a:stretch>
            <a:fillRect/>
          </a:stretch>
        </p:blipFill>
        <p:spPr bwMode="auto">
          <a:xfrm>
            <a:off x="-33338" y="8104188"/>
            <a:ext cx="6819901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https://pp.userapi.com/c639126/v639126208/3d169/9LxvKHRu64E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4359" t="14005" r="7692" b="4614"/>
          <a:stretch>
            <a:fillRect/>
          </a:stretch>
        </p:blipFill>
        <p:spPr bwMode="auto">
          <a:xfrm>
            <a:off x="3640138" y="4024313"/>
            <a:ext cx="2932112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https://pp.userapi.com/c639126/v639126208/3d108/Wu_Eppl3axA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 r="7500"/>
          <a:stretch>
            <a:fillRect/>
          </a:stretch>
        </p:blipFill>
        <p:spPr bwMode="auto">
          <a:xfrm>
            <a:off x="460375" y="4022725"/>
            <a:ext cx="2897188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352</Words>
  <Application>Microsoft Office PowerPoint</Application>
  <PresentationFormat>Лист A4 (210x297 мм)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Фаткуллина Раиса</dc:creator>
  <cp:lastModifiedBy>Admin</cp:lastModifiedBy>
  <cp:revision>34</cp:revision>
  <dcterms:created xsi:type="dcterms:W3CDTF">2017-08-21T06:35:54Z</dcterms:created>
  <dcterms:modified xsi:type="dcterms:W3CDTF">2017-08-21T12:41:34Z</dcterms:modified>
</cp:coreProperties>
</file>